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705"/>
            <a:ext cx="9144000" cy="2580005"/>
          </a:xfrm>
        </p:spPr>
        <p:txBody>
          <a:bodyPr>
            <a:normAutofit fontScale="90000"/>
          </a:bodyPr>
          <a:lstStyle/>
          <a:p>
            <a:b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Юридические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основы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трудоустройства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лиц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инвалидностью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и</a:t>
            </a:r>
            <a:r>
              <a:rPr lang="en-US" altLang="ru-RU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n-US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ОВЗ</a:t>
            </a:r>
            <a:endParaRPr lang="en-US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458970"/>
            <a:ext cx="9144000" cy="798830"/>
          </a:xfrm>
        </p:spPr>
        <p:txBody>
          <a:bodyPr/>
          <a:lstStyle/>
          <a:p>
            <a:r>
              <a:rPr lang="en-US" altLang="en-US"/>
              <a:t>Обязанности</a:t>
            </a:r>
            <a:r>
              <a:rPr lang="en-US" altLang="ru-RU"/>
              <a:t> </a:t>
            </a:r>
            <a:r>
              <a:rPr lang="en-US" altLang="en-US"/>
              <a:t>работодателей</a:t>
            </a:r>
            <a:r>
              <a:rPr lang="en-US" altLang="ru-RU"/>
              <a:t> </a:t>
            </a:r>
            <a:r>
              <a:rPr lang="en-US" altLang="en-US"/>
              <a:t>и</a:t>
            </a:r>
            <a:r>
              <a:rPr lang="en-US" altLang="ru-RU"/>
              <a:t> </a:t>
            </a:r>
            <a:r>
              <a:rPr lang="en-US" altLang="en-US"/>
              <a:t>права</a:t>
            </a:r>
            <a:r>
              <a:rPr lang="en-US" altLang="ru-RU"/>
              <a:t> </a:t>
            </a:r>
            <a:r>
              <a:rPr lang="en-US" altLang="en-US"/>
              <a:t>соискателей</a:t>
            </a: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ru-RU">
                <a:solidFill>
                  <a:schemeClr val="accent4"/>
                </a:solidFill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Почему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это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важно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altLang="ru-RU" sz="54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86080" y="1825625"/>
            <a:ext cx="11310620" cy="4351655"/>
          </a:xfrm>
        </p:spPr>
        <p:txBody>
          <a:bodyPr>
            <a:scene3d>
              <a:camera prst="orthographicFront"/>
              <a:lightRig rig="threePt" dir="t"/>
            </a:scene3d>
          </a:bodyPr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России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более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млн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человек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инвалидностью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них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около 4.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млн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человек 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трудоспособном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возрасте</a:t>
            </a:r>
            <a:r>
              <a:rPr lang="ru-RU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Уровень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занятости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всего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около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35%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путь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независимости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достоинству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социальной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интеграции</a:t>
            </a:r>
            <a:endParaRPr lang="en-US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pPr algn="ctr"/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Законодательство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РФ</a:t>
            </a:r>
            <a:endParaRPr lang="en-US" altLang="en-US" sz="48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ru-RU" sz="3600" b="1"/>
              <a:t>- </a:t>
            </a:r>
            <a:r>
              <a:rPr lang="en-US" altLang="en-US" sz="3600" b="1"/>
              <a:t>Конституция</a:t>
            </a:r>
            <a:r>
              <a:rPr lang="en-US" altLang="ru-RU" sz="3600" b="1"/>
              <a:t> </a:t>
            </a:r>
            <a:r>
              <a:rPr lang="en-US" altLang="en-US" sz="3600" b="1"/>
              <a:t>РФ</a:t>
            </a:r>
            <a:r>
              <a:rPr lang="en-US" altLang="ru-RU" sz="3600" b="1"/>
              <a:t> (</a:t>
            </a:r>
            <a:r>
              <a:rPr lang="en-US" altLang="en-US" sz="3600" b="1"/>
              <a:t>ст</a:t>
            </a:r>
            <a:r>
              <a:rPr lang="en-US" altLang="ru-RU" sz="3600" b="1"/>
              <a:t>. 37)  </a:t>
            </a:r>
            <a:endParaRPr lang="en-US" altLang="ru-RU" sz="3600" b="1"/>
          </a:p>
          <a:p>
            <a:r>
              <a:rPr lang="en-US" altLang="ru-RU" sz="3600" b="1"/>
              <a:t>- </a:t>
            </a:r>
            <a:r>
              <a:rPr lang="en-US" altLang="en-US" sz="3600" b="1"/>
              <a:t>ФЗ</a:t>
            </a:r>
            <a:r>
              <a:rPr lang="en-US" altLang="ru-RU" sz="3600" b="1"/>
              <a:t> </a:t>
            </a:r>
            <a:r>
              <a:rPr lang="en-US" altLang="en-US" sz="3600" b="1"/>
              <a:t>№</a:t>
            </a:r>
            <a:r>
              <a:rPr lang="en-US" altLang="ru-RU" sz="3600" b="1"/>
              <a:t>181-</a:t>
            </a:r>
            <a:r>
              <a:rPr lang="en-US" altLang="en-US" sz="3600" b="1"/>
              <a:t>ФЗ</a:t>
            </a:r>
            <a:r>
              <a:rPr lang="en-US" altLang="ru-RU" sz="3600" b="1"/>
              <a:t> </a:t>
            </a:r>
            <a:r>
              <a:rPr lang="en-US" altLang="en-US" sz="3600" b="1"/>
              <a:t>от</a:t>
            </a:r>
            <a:r>
              <a:rPr lang="en-US" altLang="ru-RU" sz="3600" b="1"/>
              <a:t> 24.11.1995</a:t>
            </a:r>
            <a:r>
              <a:rPr lang="ru-RU" altLang="en-US" sz="3600" b="1"/>
              <a:t> г. </a:t>
            </a:r>
            <a:r>
              <a:rPr lang="en-US" altLang="en-US" sz="3600" b="1"/>
              <a:t>«</a:t>
            </a:r>
            <a:r>
              <a:rPr lang="en-US" altLang="en-US" sz="3600" b="1"/>
              <a:t>О</a:t>
            </a:r>
            <a:r>
              <a:rPr lang="en-US" altLang="ru-RU" sz="3600" b="1"/>
              <a:t> </a:t>
            </a:r>
            <a:r>
              <a:rPr lang="en-US" altLang="en-US" sz="3600" b="1"/>
              <a:t>социальной</a:t>
            </a:r>
            <a:r>
              <a:rPr lang="en-US" altLang="ru-RU" sz="3600" b="1"/>
              <a:t> </a:t>
            </a:r>
            <a:r>
              <a:rPr lang="en-US" altLang="en-US" sz="3600" b="1"/>
              <a:t>защите</a:t>
            </a:r>
            <a:r>
              <a:rPr lang="en-US" altLang="ru-RU" sz="3600" b="1"/>
              <a:t> </a:t>
            </a:r>
            <a:r>
              <a:rPr lang="en-US" altLang="en-US" sz="3600" b="1"/>
              <a:t>инвалидов</a:t>
            </a:r>
            <a:r>
              <a:rPr lang="en-US" altLang="en-US" sz="3600" b="1"/>
              <a:t>»</a:t>
            </a:r>
            <a:r>
              <a:rPr lang="en-US" altLang="ru-RU" sz="3600" b="1"/>
              <a:t>  </a:t>
            </a:r>
            <a:endParaRPr lang="en-US" altLang="ru-RU" sz="3600" b="1"/>
          </a:p>
          <a:p>
            <a:r>
              <a:rPr lang="en-US" altLang="ru-RU" sz="3600" b="1"/>
              <a:t>- </a:t>
            </a:r>
            <a:r>
              <a:rPr lang="en-US" altLang="en-US" sz="3600" b="1"/>
              <a:t>Трудовой</a:t>
            </a:r>
            <a:r>
              <a:rPr lang="en-US" altLang="ru-RU" sz="3600" b="1"/>
              <a:t> </a:t>
            </a:r>
            <a:r>
              <a:rPr lang="en-US" altLang="en-US" sz="3600" b="1"/>
              <a:t>кодекс</a:t>
            </a:r>
            <a:r>
              <a:rPr lang="en-US" altLang="ru-RU" sz="3600" b="1"/>
              <a:t> </a:t>
            </a:r>
            <a:r>
              <a:rPr lang="en-US" altLang="en-US" sz="3600" b="1"/>
              <a:t>РФ</a:t>
            </a:r>
            <a:r>
              <a:rPr lang="en-US" altLang="ru-RU" sz="3600" b="1"/>
              <a:t> (</a:t>
            </a:r>
            <a:r>
              <a:rPr lang="en-US" altLang="en-US" sz="3600" b="1"/>
              <a:t>разд</a:t>
            </a:r>
            <a:r>
              <a:rPr lang="en-US" altLang="ru-RU" sz="3600" b="1"/>
              <a:t>. XII.1)  </a:t>
            </a:r>
            <a:endParaRPr lang="en-US" altLang="ru-RU" sz="3600" b="1"/>
          </a:p>
          <a:p>
            <a:r>
              <a:rPr lang="en-US" altLang="ru-RU" sz="3600" b="1"/>
              <a:t>- </a:t>
            </a:r>
            <a:r>
              <a:rPr lang="en-US" altLang="en-US" sz="3600" b="1"/>
              <a:t>ФЗ</a:t>
            </a:r>
            <a:r>
              <a:rPr lang="en-US" altLang="ru-RU" sz="3600" b="1"/>
              <a:t> </a:t>
            </a:r>
            <a:r>
              <a:rPr lang="en-US" altLang="en-US" sz="3600" b="1"/>
              <a:t>№</a:t>
            </a:r>
            <a:r>
              <a:rPr lang="en-US" altLang="ru-RU" sz="3600" b="1"/>
              <a:t>419-</a:t>
            </a:r>
            <a:r>
              <a:rPr lang="en-US" altLang="en-US" sz="3600" b="1"/>
              <a:t>ФЗ</a:t>
            </a:r>
            <a:r>
              <a:rPr lang="en-US" altLang="ru-RU" sz="3600" b="1"/>
              <a:t> </a:t>
            </a:r>
            <a:r>
              <a:rPr lang="ru-RU" altLang="en-US" sz="3600" b="1"/>
              <a:t>от 01.12.2014 г.</a:t>
            </a:r>
            <a:r>
              <a:rPr lang="en-US" altLang="ru-RU" sz="3600" b="1"/>
              <a:t>(</a:t>
            </a:r>
            <a:r>
              <a:rPr lang="en-US" altLang="en-US" sz="3600" b="1"/>
              <a:t>доступная</a:t>
            </a:r>
            <a:r>
              <a:rPr lang="en-US" altLang="ru-RU" sz="3600" b="1"/>
              <a:t> </a:t>
            </a:r>
            <a:r>
              <a:rPr lang="en-US" altLang="en-US" sz="3600" b="1"/>
              <a:t>среда</a:t>
            </a:r>
            <a:r>
              <a:rPr lang="en-US" altLang="ru-RU" sz="3600" b="1"/>
              <a:t>)  </a:t>
            </a:r>
            <a:endParaRPr lang="en-US" altLang="ru-RU" sz="3600" b="1"/>
          </a:p>
          <a:p>
            <a:r>
              <a:rPr lang="en-US" altLang="ru-RU" sz="3600" b="1"/>
              <a:t>- </a:t>
            </a:r>
            <a:r>
              <a:rPr lang="en-US" altLang="en-US" sz="3600" b="1"/>
              <a:t>Конвенция</a:t>
            </a:r>
            <a:r>
              <a:rPr lang="en-US" altLang="ru-RU" sz="3600" b="1"/>
              <a:t> </a:t>
            </a:r>
            <a:r>
              <a:rPr lang="en-US" altLang="en-US" sz="3600" b="1"/>
              <a:t>ООН</a:t>
            </a:r>
            <a:r>
              <a:rPr lang="en-US" altLang="ru-RU" sz="3600" b="1"/>
              <a:t> </a:t>
            </a:r>
            <a:r>
              <a:rPr lang="en-US" altLang="en-US" sz="3600" b="1"/>
              <a:t>о</a:t>
            </a:r>
            <a:r>
              <a:rPr lang="en-US" altLang="ru-RU" sz="3600" b="1"/>
              <a:t> </a:t>
            </a:r>
            <a:r>
              <a:rPr lang="en-US" altLang="en-US" sz="3600" b="1"/>
              <a:t>правах</a:t>
            </a:r>
            <a:r>
              <a:rPr lang="en-US" altLang="ru-RU" sz="3600" b="1"/>
              <a:t> </a:t>
            </a:r>
            <a:r>
              <a:rPr lang="en-US" altLang="en-US" sz="3600" b="1"/>
              <a:t>инвалидов</a:t>
            </a:r>
            <a:r>
              <a:rPr lang="en-US" altLang="ru-RU" sz="3600" b="1"/>
              <a:t> (2012)</a:t>
            </a:r>
            <a:endParaRPr lang="en-US" altLang="ru-RU" sz="36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Права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работников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инвалидностью</a:t>
            </a:r>
            <a:r>
              <a:rPr lang="en-US" altLang="ru-RU" sz="4800"/>
              <a:t> </a:t>
            </a:r>
            <a:endParaRPr lang="en-US" altLang="ru-RU" sz="48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825625"/>
            <a:ext cx="11047730" cy="4351655"/>
          </a:xfrm>
        </p:spPr>
        <p:txBody>
          <a:bodyPr>
            <a:normAutofit fontScale="90000" lnSpcReduction="20000"/>
          </a:bodyPr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Равный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доступ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трудоустройству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Сокращённая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рабочая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неделя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инвалидов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или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II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группы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более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35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часов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неделю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инвалидов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III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группы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максимум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40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часов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неделю</a:t>
            </a:r>
            <a:r>
              <a:rPr lang="ru-RU" altLang="en-US" sz="32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altLang="en-US" sz="3200" b="1" u="sng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✅</a:t>
            </a: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Запрет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привлечение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сверхурочной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ночной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праздничные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выходные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дни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Ежегодный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отпуск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менее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30 </a:t>
            </a: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календарных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дней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✅</a:t>
            </a: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Отпуск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свой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счёт</a:t>
            </a:r>
            <a:r>
              <a:rPr lang="ru-RU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 до 60 календарных дней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Адаптированное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рабочее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место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Защита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дискриминации</a:t>
            </a:r>
            <a:endParaRPr lang="en-US" altLang="en-US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Что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должен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делать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работодатель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en-US" altLang="ru-RU" sz="48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Обеспечить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доступность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офиса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рабочего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места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Выполнять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рекомендации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ИПРА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Учитывать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медицинские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ограничения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учёт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специальных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рабочих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мест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Исполнять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квоту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численности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≥ 35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сотрудников</a:t>
            </a:r>
            <a:endParaRPr lang="en-US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Квота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—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формальность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!  </a:t>
            </a:r>
            <a:endParaRPr lang="en-US" altLang="ru-RU" sz="54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- 2–4%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общей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численности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работников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зависимости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региона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Обязательно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компаний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≥35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сотрудниками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Отчётность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Центр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занятости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Нарушение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→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штраф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КоАП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5.42 (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50 000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руб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.)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/>
            <a:r>
              <a:rPr lang="en-US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Индивидуальная</a:t>
            </a:r>
            <a:r>
              <a:rPr lang="en-US" altLang="ru-RU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программа</a:t>
            </a:r>
            <a:r>
              <a:rPr lang="en-US" altLang="ru-RU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реабилитации</a:t>
            </a:r>
            <a:r>
              <a:rPr lang="en-US" altLang="ru-RU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(</a:t>
            </a:r>
            <a:r>
              <a:rPr lang="en-US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ИПРА</a:t>
            </a:r>
            <a:r>
              <a:rPr lang="ru-RU" altLang="en-US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</a:t>
            </a:r>
            <a:endParaRPr lang="ru-RU" altLang="en-US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Разрабатывается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МСЭ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Содержит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•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Рекомендации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условиям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труда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•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Необходимость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тех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средств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•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График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работы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Работодатель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обязан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учитывать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ИПРА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если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нет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противоречий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ТК</a:t>
            </a:r>
            <a:r>
              <a:rPr lang="en-US" altLang="ru-RU" sz="3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en-US" altLang="ru-RU" sz="3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Как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государство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помогает</a:t>
            </a:r>
            <a:r>
              <a:rPr lang="en-US" altLang="ru-RU" sz="54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  </a:t>
            </a:r>
            <a:endParaRPr lang="en-US" altLang="ru-RU" sz="54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</a:bodyPr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Субсидии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оборудование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рабочих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мест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Компенсации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100%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расходов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Налоговые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льготы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решению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регионов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 </a:t>
            </a:r>
            <a:endParaRPr lang="en-US" altLang="ru-RU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Центры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занятости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обучение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сопровождение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ярмарки</a:t>
            </a:r>
            <a:r>
              <a:rPr lang="en-US" altLang="ru-RU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вакансий</a:t>
            </a:r>
            <a:endParaRPr lang="en-US" altLang="en-US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Инклюзия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—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это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выгода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для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altLang="en-US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всех</a:t>
            </a:r>
            <a:r>
              <a:rPr lang="en-US" altLang="ru-RU" sz="48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en-US" altLang="ru-RU" sz="480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47700" y="1660525"/>
            <a:ext cx="11045190" cy="4516755"/>
          </a:xfrm>
        </p:spPr>
        <p:txBody>
          <a:bodyPr/>
          <a:p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Социальная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ответственность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репутация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лояльность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endParaRPr lang="en-US" altLang="ru-RU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Разнообразие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инновации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устойчивость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бизнеса</a:t>
            </a:r>
            <a:endParaRPr lang="en-US" altLang="ru-RU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Закон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соблюдать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—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выгодно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</a:t>
            </a:r>
            <a:r>
              <a:rPr lang="en-US" altLang="ru-RU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правильно</a:t>
            </a:r>
            <a:endParaRPr lang="en-US" altLang="ru-RU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en-US" altLang="ru-RU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2101</Words>
  <Application>WPS Presentation</Application>
  <PresentationFormat>宽屏</PresentationFormat>
  <Paragraphs>67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Microsoft YaHei</vt:lpstr>
      <vt:lpstr>Arial Unicode MS</vt:lpstr>
      <vt:lpstr>Calibri</vt:lpstr>
      <vt:lpstr>Office Theme</vt:lpstr>
      <vt:lpstr> Юридические основы трудоустройства лиц с инвалидностью и ОВЗ</vt:lpstr>
      <vt:lpstr> Почему это важно?</vt:lpstr>
      <vt:lpstr>Законодательство РФ</vt:lpstr>
      <vt:lpstr>Права работников с инвалидностью </vt:lpstr>
      <vt:lpstr>Что должен делать работодатель?</vt:lpstr>
      <vt:lpstr>Квота — не формальность!  </vt:lpstr>
      <vt:lpstr>Индивидуальная программа реабилитации (ИПРА</vt:lpstr>
      <vt:lpstr>Как государство помогает?  </vt:lpstr>
      <vt:lpstr>Инклюзия — это выгода для всех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userPMK</cp:lastModifiedBy>
  <cp:revision>6</cp:revision>
  <dcterms:created xsi:type="dcterms:W3CDTF">2025-07-23T00:59:00Z</dcterms:created>
  <dcterms:modified xsi:type="dcterms:W3CDTF">2025-11-13T05:05:41Z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1049-12.2.0.23155</vt:lpwstr>
  </property>
  <property fmtid="{D5CDD505-2E9C-101B-9397-08002B2CF9AE}" pid="3" name="ICV">
    <vt:lpwstr>75D51199EB8548B382BA3F875129C478_11</vt:lpwstr>
  </property>
</Properties>
</file>